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elvetica World Bold" charset="1" panose="020B0800040000020004"/>
      <p:regular r:id="rId18"/>
    </p:embeddedFont>
    <p:embeddedFont>
      <p:font typeface="Canva Sans Bold" charset="1" panose="020B0803030501040103"/>
      <p:regular r:id="rId19"/>
    </p:embeddedFont>
    <p:embeddedFont>
      <p:font typeface="Canva Sans" charset="1" panose="020B0503030501040103"/>
      <p:regular r:id="rId20"/>
    </p:embeddedFont>
    <p:embeddedFont>
      <p:font typeface="Times New Roman" charset="1" panose="02030502070405020303"/>
      <p:regular r:id="rId21"/>
    </p:embeddedFont>
    <p:embeddedFont>
      <p:font typeface="Schoolbell" charset="1" panose="02000000000000000000"/>
      <p:regular r:id="rId22"/>
    </p:embeddedFont>
    <p:embeddedFont>
      <p:font typeface="Chewy" charset="1" panose="02000000000000000000"/>
      <p:regular r:id="rId23"/>
    </p:embeddedFont>
    <p:embeddedFont>
      <p:font typeface="Playfair Display Bold" charset="1" panose="00000000000000000000"/>
      <p:regular r:id="rId24"/>
    </p:embeddedFont>
    <p:embeddedFont>
      <p:font typeface="Impact" charset="1" panose="020B080603090205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875" y="3041482"/>
            <a:ext cx="12488249" cy="4995880"/>
          </a:xfrm>
          <a:custGeom>
            <a:avLst/>
            <a:gdLst/>
            <a:ahLst/>
            <a:cxnLst/>
            <a:rect r="r" b="b" t="t" l="l"/>
            <a:pathLst>
              <a:path h="4995880" w="12488249">
                <a:moveTo>
                  <a:pt x="0" y="0"/>
                </a:moveTo>
                <a:lnTo>
                  <a:pt x="12488250" y="0"/>
                </a:lnTo>
                <a:lnTo>
                  <a:pt x="12488250" y="4995881"/>
                </a:lnTo>
                <a:lnTo>
                  <a:pt x="0" y="499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79259" r="0" b="-70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8292" y="213657"/>
            <a:ext cx="2689016" cy="1630086"/>
          </a:xfrm>
          <a:custGeom>
            <a:avLst/>
            <a:gdLst/>
            <a:ahLst/>
            <a:cxnLst/>
            <a:rect r="r" b="b" t="t" l="l"/>
            <a:pathLst>
              <a:path h="1630086" w="2689016">
                <a:moveTo>
                  <a:pt x="0" y="0"/>
                </a:moveTo>
                <a:lnTo>
                  <a:pt x="2689016" y="0"/>
                </a:lnTo>
                <a:lnTo>
                  <a:pt x="2689016" y="1630086"/>
                </a:lnTo>
                <a:lnTo>
                  <a:pt x="0" y="163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81" t="-24555" r="-13707" b="-2597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2460" y="419100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8C52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460" y="2154387"/>
            <a:ext cx="170230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Empowering Women and Improving Social Indicators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7954" y="3521483"/>
            <a:ext cx="15394846" cy="341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6"/>
              </a:lnSpc>
            </a:pPr>
            <a:r>
              <a:rPr lang="en-US" sz="3890">
                <a:solidFill>
                  <a:srgbClr val="040404"/>
                </a:solidFill>
                <a:latin typeface="Canva Sans"/>
                <a:ea typeface="Canva Sans"/>
                <a:cs typeface="Canva Sans"/>
                <a:sym typeface="Canva Sans"/>
              </a:rPr>
              <a:t>Theme/track of the topic: </a:t>
            </a:r>
          </a:p>
          <a:p>
            <a:pPr algn="ctr">
              <a:lnSpc>
                <a:spcPts val="5446"/>
              </a:lnSpc>
            </a:pPr>
          </a:p>
          <a:p>
            <a:pPr algn="ctr">
              <a:lnSpc>
                <a:spcPts val="5446"/>
              </a:lnSpc>
            </a:pPr>
            <a:r>
              <a:rPr lang="en-US" sz="3890">
                <a:solidFill>
                  <a:srgbClr val="040404"/>
                </a:solidFill>
                <a:latin typeface="Canva Sans"/>
                <a:ea typeface="Canva Sans"/>
                <a:cs typeface="Canva Sans"/>
                <a:sym typeface="Canva Sans"/>
              </a:rPr>
              <a:t>Gender Equality, Women safety, Education, Feminism and Patriarchy, Gender Sensitisation and Sex Education, Economic Independence of Women and Confidence Building.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73986" y="7422566"/>
            <a:ext cx="7442782" cy="316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6"/>
              </a:lnSpc>
            </a:pPr>
            <a:r>
              <a:rPr lang="en-US" sz="360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</a:t>
            </a:r>
          </a:p>
          <a:p>
            <a:pPr algn="ctr">
              <a:lnSpc>
                <a:spcPts val="5046"/>
              </a:lnSpc>
            </a:pPr>
            <a:r>
              <a:rPr lang="en-US" sz="360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AUROSEE PANDA</a:t>
            </a:r>
          </a:p>
          <a:p>
            <a:pPr algn="ctr">
              <a:lnSpc>
                <a:spcPts val="5046"/>
              </a:lnSpc>
            </a:pPr>
            <a:r>
              <a:rPr lang="en-US" sz="360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PARTHA SARATHI BEHURIA</a:t>
            </a:r>
          </a:p>
          <a:p>
            <a:pPr algn="ctr">
              <a:lnSpc>
                <a:spcPts val="5046"/>
              </a:lnSpc>
            </a:pPr>
            <a:r>
              <a:rPr lang="en-US" sz="360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ANKITA GANGULI</a:t>
            </a:r>
          </a:p>
          <a:p>
            <a:pPr algn="ctr">
              <a:lnSpc>
                <a:spcPts val="504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875" y="3041482"/>
            <a:ext cx="12488249" cy="4995880"/>
          </a:xfrm>
          <a:custGeom>
            <a:avLst/>
            <a:gdLst/>
            <a:ahLst/>
            <a:cxnLst/>
            <a:rect r="r" b="b" t="t" l="l"/>
            <a:pathLst>
              <a:path h="4995880" w="12488249">
                <a:moveTo>
                  <a:pt x="0" y="0"/>
                </a:moveTo>
                <a:lnTo>
                  <a:pt x="12488250" y="0"/>
                </a:lnTo>
                <a:lnTo>
                  <a:pt x="12488250" y="4995881"/>
                </a:lnTo>
                <a:lnTo>
                  <a:pt x="0" y="499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79259" r="0" b="-70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1608" y="222230"/>
            <a:ext cx="3005055" cy="1612940"/>
          </a:xfrm>
          <a:custGeom>
            <a:avLst/>
            <a:gdLst/>
            <a:ahLst/>
            <a:cxnLst/>
            <a:rect r="r" b="b" t="t" l="l"/>
            <a:pathLst>
              <a:path h="1612940" w="3005055">
                <a:moveTo>
                  <a:pt x="0" y="0"/>
                </a:moveTo>
                <a:lnTo>
                  <a:pt x="3005055" y="0"/>
                </a:lnTo>
                <a:lnTo>
                  <a:pt x="3005055" y="1612940"/>
                </a:lnTo>
                <a:lnTo>
                  <a:pt x="0" y="161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37" t="-26969" r="-9650" b="-269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6323" y="341814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8C52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0281" y="1939378"/>
            <a:ext cx="13480138" cy="80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0"/>
              </a:lnSpc>
            </a:pPr>
            <a:r>
              <a:rPr lang="en-US" sz="466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 OF THESE SOLUTIONS IN THE NATION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36687" y="2955757"/>
            <a:ext cx="10647327" cy="683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36385" indent="-468192" lvl="1">
              <a:lnSpc>
                <a:spcPts val="6071"/>
              </a:lnSpc>
              <a:buFont typeface="Arial"/>
              <a:buChar char="•"/>
            </a:pPr>
            <a:r>
              <a:rPr lang="en-US" b="true" sz="4337">
                <a:solidFill>
                  <a:srgbClr val="FF000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Enhanced Safety and Freedom</a:t>
            </a:r>
          </a:p>
          <a:p>
            <a:pPr algn="ctr">
              <a:lnSpc>
                <a:spcPts val="6071"/>
              </a:lnSpc>
            </a:pPr>
          </a:p>
          <a:p>
            <a:pPr algn="ctr" marL="936385" indent="-468192" lvl="1">
              <a:lnSpc>
                <a:spcPts val="6071"/>
              </a:lnSpc>
              <a:buFont typeface="Arial"/>
              <a:buChar char="•"/>
            </a:pPr>
            <a:r>
              <a:rPr lang="en-US" b="true" sz="4337">
                <a:solidFill>
                  <a:srgbClr val="FF000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Cultural Transformation </a:t>
            </a:r>
          </a:p>
          <a:p>
            <a:pPr algn="ctr">
              <a:lnSpc>
                <a:spcPts val="6071"/>
              </a:lnSpc>
            </a:pPr>
          </a:p>
          <a:p>
            <a:pPr algn="ctr" marL="936385" indent="-468192" lvl="1">
              <a:lnSpc>
                <a:spcPts val="6071"/>
              </a:lnSpc>
              <a:buFont typeface="Arial"/>
              <a:buChar char="•"/>
            </a:pPr>
            <a:r>
              <a:rPr lang="en-US" b="true" sz="4337">
                <a:solidFill>
                  <a:srgbClr val="FF000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Improved Global Standing</a:t>
            </a:r>
          </a:p>
          <a:p>
            <a:pPr algn="ctr">
              <a:lnSpc>
                <a:spcPts val="6071"/>
              </a:lnSpc>
            </a:pPr>
          </a:p>
          <a:p>
            <a:pPr algn="ctr" marL="936385" indent="-468192" lvl="1">
              <a:lnSpc>
                <a:spcPts val="6071"/>
              </a:lnSpc>
              <a:buFont typeface="Arial"/>
              <a:buChar char="•"/>
            </a:pPr>
            <a:r>
              <a:rPr lang="en-US" b="true" sz="4337">
                <a:solidFill>
                  <a:srgbClr val="FF000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Sustainable Development</a:t>
            </a:r>
          </a:p>
          <a:p>
            <a:pPr algn="ctr">
              <a:lnSpc>
                <a:spcPts val="6071"/>
              </a:lnSpc>
            </a:pPr>
          </a:p>
          <a:p>
            <a:pPr algn="ctr" marL="936385" indent="-468192" lvl="1">
              <a:lnSpc>
                <a:spcPts val="6071"/>
              </a:lnSpc>
              <a:buFont typeface="Arial"/>
              <a:buChar char="•"/>
            </a:pPr>
            <a:r>
              <a:rPr lang="en-US" b="true" sz="4337">
                <a:solidFill>
                  <a:srgbClr val="FF000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Generational Change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915" y="-639229"/>
            <a:ext cx="20239552" cy="11565458"/>
          </a:xfrm>
          <a:custGeom>
            <a:avLst/>
            <a:gdLst/>
            <a:ahLst/>
            <a:cxnLst/>
            <a:rect r="r" b="b" t="t" l="l"/>
            <a:pathLst>
              <a:path h="11565458" w="20239552">
                <a:moveTo>
                  <a:pt x="0" y="0"/>
                </a:moveTo>
                <a:lnTo>
                  <a:pt x="20239552" y="0"/>
                </a:lnTo>
                <a:lnTo>
                  <a:pt x="20239552" y="11565458"/>
                </a:lnTo>
                <a:lnTo>
                  <a:pt x="0" y="1156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6323" y="341814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6F078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59492" y="3049659"/>
            <a:ext cx="7369016" cy="148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9"/>
              </a:lnSpc>
            </a:pPr>
            <a:r>
              <a:rPr lang="en-US" sz="8656">
                <a:solidFill>
                  <a:srgbClr val="040404"/>
                </a:solidFill>
                <a:latin typeface="Canva Sans"/>
                <a:ea typeface="Canva Sans"/>
                <a:cs typeface="Canva Sans"/>
                <a:sym typeface="Canva Sans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2241" y="4857750"/>
            <a:ext cx="16377059" cy="139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85"/>
              </a:lnSpc>
            </a:pPr>
            <a:r>
              <a:rPr lang="en-US" sz="7275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EMPOWERED WOMEN = BETTER SOCIAL INDICATORS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875" y="3089854"/>
            <a:ext cx="12488249" cy="4995880"/>
          </a:xfrm>
          <a:custGeom>
            <a:avLst/>
            <a:gdLst/>
            <a:ahLst/>
            <a:cxnLst/>
            <a:rect r="r" b="b" t="t" l="l"/>
            <a:pathLst>
              <a:path h="4995880" w="12488249">
                <a:moveTo>
                  <a:pt x="0" y="0"/>
                </a:moveTo>
                <a:lnTo>
                  <a:pt x="12488250" y="0"/>
                </a:lnTo>
                <a:lnTo>
                  <a:pt x="12488250" y="4995880"/>
                </a:lnTo>
                <a:lnTo>
                  <a:pt x="0" y="499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79259" r="0" b="-70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03402" y="173038"/>
            <a:ext cx="1986611" cy="1013826"/>
          </a:xfrm>
          <a:custGeom>
            <a:avLst/>
            <a:gdLst/>
            <a:ahLst/>
            <a:cxnLst/>
            <a:rect r="r" b="b" t="t" l="l"/>
            <a:pathLst>
              <a:path h="1013826" w="1986611">
                <a:moveTo>
                  <a:pt x="0" y="0"/>
                </a:moveTo>
                <a:lnTo>
                  <a:pt x="1986611" y="0"/>
                </a:lnTo>
                <a:lnTo>
                  <a:pt x="1986611" y="1013826"/>
                </a:lnTo>
                <a:lnTo>
                  <a:pt x="0" y="1013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7247" y="-8929835"/>
            <a:ext cx="18385247" cy="10336594"/>
          </a:xfrm>
          <a:custGeom>
            <a:avLst/>
            <a:gdLst/>
            <a:ahLst/>
            <a:cxnLst/>
            <a:rect r="r" b="b" t="t" l="l"/>
            <a:pathLst>
              <a:path h="10336594" w="18385247">
                <a:moveTo>
                  <a:pt x="0" y="0"/>
                </a:moveTo>
                <a:lnTo>
                  <a:pt x="18385247" y="0"/>
                </a:lnTo>
                <a:lnTo>
                  <a:pt x="18385247" y="10336595"/>
                </a:lnTo>
                <a:lnTo>
                  <a:pt x="0" y="10336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84171" y="1995076"/>
            <a:ext cx="6425355" cy="6296847"/>
          </a:xfrm>
          <a:custGeom>
            <a:avLst/>
            <a:gdLst/>
            <a:ahLst/>
            <a:cxnLst/>
            <a:rect r="r" b="b" t="t" l="l"/>
            <a:pathLst>
              <a:path h="6296847" w="6425355">
                <a:moveTo>
                  <a:pt x="0" y="0"/>
                </a:moveTo>
                <a:lnTo>
                  <a:pt x="6425355" y="0"/>
                </a:lnTo>
                <a:lnTo>
                  <a:pt x="6425355" y="6296848"/>
                </a:lnTo>
                <a:lnTo>
                  <a:pt x="0" y="6296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6323" y="341814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8C52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4522" y="5713221"/>
            <a:ext cx="9525" cy="7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977011" y="8120474"/>
            <a:ext cx="62367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875" y="3041482"/>
            <a:ext cx="12488249" cy="4995880"/>
          </a:xfrm>
          <a:custGeom>
            <a:avLst/>
            <a:gdLst/>
            <a:ahLst/>
            <a:cxnLst/>
            <a:rect r="r" b="b" t="t" l="l"/>
            <a:pathLst>
              <a:path h="4995880" w="12488249">
                <a:moveTo>
                  <a:pt x="0" y="0"/>
                </a:moveTo>
                <a:lnTo>
                  <a:pt x="12488250" y="0"/>
                </a:lnTo>
                <a:lnTo>
                  <a:pt x="12488250" y="4995881"/>
                </a:lnTo>
                <a:lnTo>
                  <a:pt x="0" y="499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79259" r="0" b="-70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6346" y="2266040"/>
            <a:ext cx="7497617" cy="7497617"/>
          </a:xfrm>
          <a:custGeom>
            <a:avLst/>
            <a:gdLst/>
            <a:ahLst/>
            <a:cxnLst/>
            <a:rect r="r" b="b" t="t" l="l"/>
            <a:pathLst>
              <a:path h="7497617" w="7497617">
                <a:moveTo>
                  <a:pt x="0" y="0"/>
                </a:moveTo>
                <a:lnTo>
                  <a:pt x="7497616" y="0"/>
                </a:lnTo>
                <a:lnTo>
                  <a:pt x="7497616" y="7497617"/>
                </a:lnTo>
                <a:lnTo>
                  <a:pt x="0" y="7497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41608" y="222230"/>
            <a:ext cx="3005055" cy="1612940"/>
          </a:xfrm>
          <a:custGeom>
            <a:avLst/>
            <a:gdLst/>
            <a:ahLst/>
            <a:cxnLst/>
            <a:rect r="r" b="b" t="t" l="l"/>
            <a:pathLst>
              <a:path h="1612940" w="3005055">
                <a:moveTo>
                  <a:pt x="0" y="0"/>
                </a:moveTo>
                <a:lnTo>
                  <a:pt x="3005055" y="0"/>
                </a:lnTo>
                <a:lnTo>
                  <a:pt x="3005055" y="1612940"/>
                </a:lnTo>
                <a:lnTo>
                  <a:pt x="0" y="1612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37" t="-26969" r="-9650" b="-2696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323" y="341814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8C52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2415" y="1927266"/>
            <a:ext cx="9610844" cy="80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0"/>
              </a:lnSpc>
            </a:pPr>
            <a:r>
              <a:rPr lang="en-US" sz="466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UNDERSTANDING OF THE TOPIC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9974" y="4014439"/>
            <a:ext cx="7955320" cy="43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0404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Empowerment of women is a fundamental step towards a progressive society which is one of the goals of the Viksit Bharat 2047.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875" y="3041482"/>
            <a:ext cx="12488249" cy="4995880"/>
          </a:xfrm>
          <a:custGeom>
            <a:avLst/>
            <a:gdLst/>
            <a:ahLst/>
            <a:cxnLst/>
            <a:rect r="r" b="b" t="t" l="l"/>
            <a:pathLst>
              <a:path h="4995880" w="12488249">
                <a:moveTo>
                  <a:pt x="0" y="0"/>
                </a:moveTo>
                <a:lnTo>
                  <a:pt x="12488250" y="0"/>
                </a:lnTo>
                <a:lnTo>
                  <a:pt x="12488250" y="4995881"/>
                </a:lnTo>
                <a:lnTo>
                  <a:pt x="0" y="499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79259" r="0" b="-70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1608" y="222230"/>
            <a:ext cx="3005055" cy="1612940"/>
          </a:xfrm>
          <a:custGeom>
            <a:avLst/>
            <a:gdLst/>
            <a:ahLst/>
            <a:cxnLst/>
            <a:rect r="r" b="b" t="t" l="l"/>
            <a:pathLst>
              <a:path h="1612940" w="3005055">
                <a:moveTo>
                  <a:pt x="0" y="0"/>
                </a:moveTo>
                <a:lnTo>
                  <a:pt x="3005055" y="0"/>
                </a:lnTo>
                <a:lnTo>
                  <a:pt x="3005055" y="1612940"/>
                </a:lnTo>
                <a:lnTo>
                  <a:pt x="0" y="161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37" t="-26969" r="-9650" b="-269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6323" y="341814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8C52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18854" y="2139865"/>
            <a:ext cx="11342014" cy="80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0"/>
              </a:lnSpc>
            </a:pPr>
            <a:r>
              <a:rPr lang="en-US" sz="466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BARRIERS TO WOMEN EMPOWERMENT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11324" y="3309565"/>
            <a:ext cx="10557074" cy="613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58727" indent="-529364" lvl="1">
              <a:lnSpc>
                <a:spcPts val="6865"/>
              </a:lnSpc>
              <a:buFont typeface="Arial"/>
              <a:buChar char="•"/>
            </a:pPr>
            <a:r>
              <a:rPr lang="en-US" sz="4903">
                <a:solidFill>
                  <a:srgbClr val="0404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access to education</a:t>
            </a:r>
          </a:p>
          <a:p>
            <a:pPr algn="ctr" marL="1058727" indent="-529364" lvl="1">
              <a:lnSpc>
                <a:spcPts val="6865"/>
              </a:lnSpc>
              <a:buFont typeface="Arial"/>
              <a:buChar char="•"/>
            </a:pPr>
            <a:r>
              <a:rPr lang="en-US" sz="4903">
                <a:solidFill>
                  <a:srgbClr val="0404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Cultural norms</a:t>
            </a:r>
          </a:p>
          <a:p>
            <a:pPr algn="ctr" marL="1058727" indent="-529364" lvl="1">
              <a:lnSpc>
                <a:spcPts val="6865"/>
              </a:lnSpc>
              <a:buFont typeface="Arial"/>
              <a:buChar char="•"/>
            </a:pPr>
            <a:r>
              <a:rPr lang="en-US" sz="4903">
                <a:solidFill>
                  <a:srgbClr val="0404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 concerns </a:t>
            </a:r>
          </a:p>
          <a:p>
            <a:pPr algn="ctr" marL="1058727" indent="-529364" lvl="1">
              <a:lnSpc>
                <a:spcPts val="6865"/>
              </a:lnSpc>
              <a:buFont typeface="Arial"/>
              <a:buChar char="•"/>
            </a:pPr>
            <a:r>
              <a:rPr lang="en-US" sz="4903">
                <a:solidFill>
                  <a:srgbClr val="0404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confidence and self belief</a:t>
            </a:r>
          </a:p>
          <a:p>
            <a:pPr algn="ctr" marL="1058727" indent="-529364" lvl="1">
              <a:lnSpc>
                <a:spcPts val="6865"/>
              </a:lnSpc>
              <a:buFont typeface="Arial"/>
              <a:buChar char="•"/>
            </a:pPr>
            <a:r>
              <a:rPr lang="en-US" sz="4903">
                <a:solidFill>
                  <a:srgbClr val="0404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 Inequality</a:t>
            </a:r>
          </a:p>
          <a:p>
            <a:pPr algn="ctr" marL="1058727" indent="-529364" lvl="1">
              <a:lnSpc>
                <a:spcPts val="6865"/>
              </a:lnSpc>
              <a:buFont typeface="Arial"/>
              <a:buChar char="•"/>
            </a:pPr>
            <a:r>
              <a:rPr lang="en-US" sz="4903">
                <a:solidFill>
                  <a:srgbClr val="0404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Divide</a:t>
            </a:r>
          </a:p>
          <a:p>
            <a:pPr algn="ctr" marL="1058727" indent="-529364" lvl="1">
              <a:lnSpc>
                <a:spcPts val="6865"/>
              </a:lnSpc>
              <a:buFont typeface="Arial"/>
              <a:buChar char="•"/>
            </a:pPr>
            <a:r>
              <a:rPr lang="en-US" sz="4903">
                <a:solidFill>
                  <a:srgbClr val="0404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 Portrayal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875" y="3041482"/>
            <a:ext cx="12488249" cy="4995880"/>
          </a:xfrm>
          <a:custGeom>
            <a:avLst/>
            <a:gdLst/>
            <a:ahLst/>
            <a:cxnLst/>
            <a:rect r="r" b="b" t="t" l="l"/>
            <a:pathLst>
              <a:path h="4995880" w="12488249">
                <a:moveTo>
                  <a:pt x="0" y="0"/>
                </a:moveTo>
                <a:lnTo>
                  <a:pt x="12488250" y="0"/>
                </a:lnTo>
                <a:lnTo>
                  <a:pt x="12488250" y="4995881"/>
                </a:lnTo>
                <a:lnTo>
                  <a:pt x="0" y="499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79259" r="0" b="-70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1608" y="222230"/>
            <a:ext cx="3005055" cy="1612940"/>
          </a:xfrm>
          <a:custGeom>
            <a:avLst/>
            <a:gdLst/>
            <a:ahLst/>
            <a:cxnLst/>
            <a:rect r="r" b="b" t="t" l="l"/>
            <a:pathLst>
              <a:path h="1612940" w="3005055">
                <a:moveTo>
                  <a:pt x="0" y="0"/>
                </a:moveTo>
                <a:lnTo>
                  <a:pt x="3005055" y="0"/>
                </a:lnTo>
                <a:lnTo>
                  <a:pt x="3005055" y="1612940"/>
                </a:lnTo>
                <a:lnTo>
                  <a:pt x="0" y="161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37" t="-26969" r="-9650" b="-269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2825" y="5178812"/>
            <a:ext cx="2753881" cy="2753881"/>
          </a:xfrm>
          <a:custGeom>
            <a:avLst/>
            <a:gdLst/>
            <a:ahLst/>
            <a:cxnLst/>
            <a:rect r="r" b="b" t="t" l="l"/>
            <a:pathLst>
              <a:path h="2753881" w="2753881">
                <a:moveTo>
                  <a:pt x="0" y="0"/>
                </a:moveTo>
                <a:lnTo>
                  <a:pt x="2753882" y="0"/>
                </a:lnTo>
                <a:lnTo>
                  <a:pt x="2753882" y="2753882"/>
                </a:lnTo>
                <a:lnTo>
                  <a:pt x="0" y="2753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89051" y="3522824"/>
            <a:ext cx="2767522" cy="2767522"/>
          </a:xfrm>
          <a:custGeom>
            <a:avLst/>
            <a:gdLst/>
            <a:ahLst/>
            <a:cxnLst/>
            <a:rect r="r" b="b" t="t" l="l"/>
            <a:pathLst>
              <a:path h="2767522" w="2767522">
                <a:moveTo>
                  <a:pt x="0" y="0"/>
                </a:moveTo>
                <a:lnTo>
                  <a:pt x="2767522" y="0"/>
                </a:lnTo>
                <a:lnTo>
                  <a:pt x="2767522" y="2767522"/>
                </a:lnTo>
                <a:lnTo>
                  <a:pt x="0" y="2767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93772" y="3536465"/>
            <a:ext cx="2753881" cy="2753881"/>
          </a:xfrm>
          <a:custGeom>
            <a:avLst/>
            <a:gdLst/>
            <a:ahLst/>
            <a:cxnLst/>
            <a:rect r="r" b="b" t="t" l="l"/>
            <a:pathLst>
              <a:path h="2753881" w="2753881">
                <a:moveTo>
                  <a:pt x="0" y="0"/>
                </a:moveTo>
                <a:lnTo>
                  <a:pt x="2753881" y="0"/>
                </a:lnTo>
                <a:lnTo>
                  <a:pt x="2753881" y="2753881"/>
                </a:lnTo>
                <a:lnTo>
                  <a:pt x="0" y="2753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62768" y="5380345"/>
            <a:ext cx="2650714" cy="2648448"/>
          </a:xfrm>
          <a:custGeom>
            <a:avLst/>
            <a:gdLst/>
            <a:ahLst/>
            <a:cxnLst/>
            <a:rect r="r" b="b" t="t" l="l"/>
            <a:pathLst>
              <a:path h="2648448" w="2650714">
                <a:moveTo>
                  <a:pt x="0" y="0"/>
                </a:moveTo>
                <a:lnTo>
                  <a:pt x="2650713" y="0"/>
                </a:lnTo>
                <a:lnTo>
                  <a:pt x="2650713" y="2648449"/>
                </a:lnTo>
                <a:lnTo>
                  <a:pt x="0" y="2648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26300" y="5512845"/>
            <a:ext cx="2792063" cy="2753881"/>
          </a:xfrm>
          <a:custGeom>
            <a:avLst/>
            <a:gdLst/>
            <a:ahLst/>
            <a:cxnLst/>
            <a:rect r="r" b="b" t="t" l="l"/>
            <a:pathLst>
              <a:path h="2753881" w="2792063">
                <a:moveTo>
                  <a:pt x="0" y="0"/>
                </a:moveTo>
                <a:lnTo>
                  <a:pt x="2792063" y="0"/>
                </a:lnTo>
                <a:lnTo>
                  <a:pt x="2792063" y="2753882"/>
                </a:lnTo>
                <a:lnTo>
                  <a:pt x="0" y="2753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6323" y="341814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8C52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70713" y="1739920"/>
            <a:ext cx="6579275" cy="80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0"/>
              </a:lnSpc>
            </a:pPr>
            <a:r>
              <a:rPr lang="en-US" sz="466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CURRENT STATUS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73363" y="2717950"/>
            <a:ext cx="79739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Starting off with government’s efforts: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85812" y="6471321"/>
            <a:ext cx="3169801" cy="7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BETI BACHAO BETI PADHAO</a:t>
            </a:r>
          </a:p>
          <a:p>
            <a:pPr algn="ctr">
              <a:lnSpc>
                <a:spcPts val="32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531829" y="6461796"/>
            <a:ext cx="3681964" cy="7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PRADHAN MANTRI MATRU VANDANA YOJANA</a:t>
            </a:r>
            <a:r>
              <a:rPr lang="en-US" sz="230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2825" y="8457098"/>
            <a:ext cx="2881551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MAHILA SHAKTI KENDRA</a:t>
            </a:r>
            <a:r>
              <a:rPr lang="en-US" sz="230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99352" y="8457098"/>
            <a:ext cx="4177546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PRADHAN MANTRI JAN DHAN YOJANA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07428" y="8627913"/>
            <a:ext cx="7705844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MUSLIM WOMEN {PROTECTION OF RIGHTS ON MARRAIGE} ACT 2019</a:t>
            </a:r>
            <a:r>
              <a:rPr lang="en-US" sz="2300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 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875" y="3041482"/>
            <a:ext cx="12488249" cy="4995880"/>
          </a:xfrm>
          <a:custGeom>
            <a:avLst/>
            <a:gdLst/>
            <a:ahLst/>
            <a:cxnLst/>
            <a:rect r="r" b="b" t="t" l="l"/>
            <a:pathLst>
              <a:path h="4995880" w="12488249">
                <a:moveTo>
                  <a:pt x="0" y="0"/>
                </a:moveTo>
                <a:lnTo>
                  <a:pt x="12488250" y="0"/>
                </a:lnTo>
                <a:lnTo>
                  <a:pt x="12488250" y="4995881"/>
                </a:lnTo>
                <a:lnTo>
                  <a:pt x="0" y="499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79259" r="0" b="-70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88125" y="222230"/>
            <a:ext cx="2899875" cy="1556486"/>
          </a:xfrm>
          <a:custGeom>
            <a:avLst/>
            <a:gdLst/>
            <a:ahLst/>
            <a:cxnLst/>
            <a:rect r="r" b="b" t="t" l="l"/>
            <a:pathLst>
              <a:path h="1556486" w="2899875">
                <a:moveTo>
                  <a:pt x="0" y="0"/>
                </a:moveTo>
                <a:lnTo>
                  <a:pt x="2899875" y="0"/>
                </a:lnTo>
                <a:lnTo>
                  <a:pt x="2899875" y="1556486"/>
                </a:lnTo>
                <a:lnTo>
                  <a:pt x="0" y="1556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37" t="-26969" r="-9650" b="-269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3544" y="1658787"/>
            <a:ext cx="14670255" cy="8293878"/>
          </a:xfrm>
          <a:custGeom>
            <a:avLst/>
            <a:gdLst/>
            <a:ahLst/>
            <a:cxnLst/>
            <a:rect r="r" b="b" t="t" l="l"/>
            <a:pathLst>
              <a:path h="8293878" w="14670255">
                <a:moveTo>
                  <a:pt x="0" y="0"/>
                </a:moveTo>
                <a:lnTo>
                  <a:pt x="14670256" y="0"/>
                </a:lnTo>
                <a:lnTo>
                  <a:pt x="14670256" y="8293878"/>
                </a:lnTo>
                <a:lnTo>
                  <a:pt x="0" y="8293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323" y="341814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8C52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875" y="3041482"/>
            <a:ext cx="12488249" cy="4995880"/>
          </a:xfrm>
          <a:custGeom>
            <a:avLst/>
            <a:gdLst/>
            <a:ahLst/>
            <a:cxnLst/>
            <a:rect r="r" b="b" t="t" l="l"/>
            <a:pathLst>
              <a:path h="4995880" w="12488249">
                <a:moveTo>
                  <a:pt x="0" y="0"/>
                </a:moveTo>
                <a:lnTo>
                  <a:pt x="12488250" y="0"/>
                </a:lnTo>
                <a:lnTo>
                  <a:pt x="12488250" y="4995881"/>
                </a:lnTo>
                <a:lnTo>
                  <a:pt x="0" y="499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79259" r="0" b="-70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1608" y="222230"/>
            <a:ext cx="3005055" cy="1612940"/>
          </a:xfrm>
          <a:custGeom>
            <a:avLst/>
            <a:gdLst/>
            <a:ahLst/>
            <a:cxnLst/>
            <a:rect r="r" b="b" t="t" l="l"/>
            <a:pathLst>
              <a:path h="1612940" w="3005055">
                <a:moveTo>
                  <a:pt x="0" y="0"/>
                </a:moveTo>
                <a:lnTo>
                  <a:pt x="3005055" y="0"/>
                </a:lnTo>
                <a:lnTo>
                  <a:pt x="3005055" y="1612940"/>
                </a:lnTo>
                <a:lnTo>
                  <a:pt x="0" y="161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37" t="-26969" r="-9650" b="-269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86949" y="2611308"/>
            <a:ext cx="3768098" cy="501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0"/>
              </a:lnSpc>
            </a:pPr>
          </a:p>
          <a:p>
            <a:pPr algn="ctr">
              <a:lnSpc>
                <a:spcPts val="3310"/>
              </a:lnSpc>
            </a:pPr>
            <a:r>
              <a:rPr lang="en-US" sz="23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Socio-economic inequality</a:t>
            </a:r>
          </a:p>
          <a:p>
            <a:pPr algn="ctr">
              <a:lnSpc>
                <a:spcPts val="3310"/>
              </a:lnSpc>
            </a:pPr>
          </a:p>
          <a:p>
            <a:pPr algn="ctr">
              <a:lnSpc>
                <a:spcPts val="3310"/>
              </a:lnSpc>
            </a:pPr>
            <a:r>
              <a:rPr lang="en-US" sz="23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Gender inequality</a:t>
            </a:r>
          </a:p>
          <a:p>
            <a:pPr algn="ctr">
              <a:lnSpc>
                <a:spcPts val="3310"/>
              </a:lnSpc>
            </a:pPr>
            <a:r>
              <a:rPr lang="en-US" sz="23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3310"/>
              </a:lnSpc>
            </a:pPr>
            <a:r>
              <a:rPr lang="en-US" sz="23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Geographic Disparities</a:t>
            </a:r>
          </a:p>
          <a:p>
            <a:pPr algn="ctr">
              <a:lnSpc>
                <a:spcPts val="3310"/>
              </a:lnSpc>
            </a:pPr>
            <a:r>
              <a:rPr lang="en-US" sz="23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3310"/>
              </a:lnSpc>
            </a:pPr>
            <a:r>
              <a:rPr lang="en-US" sz="23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Gender Pay Gap</a:t>
            </a:r>
          </a:p>
          <a:p>
            <a:pPr algn="ctr">
              <a:lnSpc>
                <a:spcPts val="3310"/>
              </a:lnSpc>
            </a:pPr>
          </a:p>
          <a:p>
            <a:pPr algn="ctr">
              <a:lnSpc>
                <a:spcPts val="3310"/>
              </a:lnSpc>
            </a:pPr>
            <a:r>
              <a:rPr lang="en-US" sz="23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Stigma around women in leadership and STEM</a:t>
            </a:r>
          </a:p>
        </p:txBody>
      </p:sp>
      <p:sp>
        <p:nvSpPr>
          <p:cNvPr name="AutoShape 5" id="5"/>
          <p:cNvSpPr/>
          <p:nvPr/>
        </p:nvSpPr>
        <p:spPr>
          <a:xfrm>
            <a:off x="1760503" y="2363658"/>
            <a:ext cx="1420416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760503" y="8332638"/>
            <a:ext cx="1420416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760503" y="2363658"/>
            <a:ext cx="0" cy="59689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15964671" y="2363658"/>
            <a:ext cx="0" cy="59689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6699925" y="2363658"/>
            <a:ext cx="0" cy="59689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1986949" y="2363658"/>
            <a:ext cx="0" cy="59689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090369" y="8510667"/>
            <a:ext cx="3051565" cy="1495267"/>
          </a:xfrm>
          <a:custGeom>
            <a:avLst/>
            <a:gdLst/>
            <a:ahLst/>
            <a:cxnLst/>
            <a:rect r="r" b="b" t="t" l="l"/>
            <a:pathLst>
              <a:path h="1495267" w="3051565">
                <a:moveTo>
                  <a:pt x="0" y="0"/>
                </a:moveTo>
                <a:lnTo>
                  <a:pt x="3051565" y="0"/>
                </a:lnTo>
                <a:lnTo>
                  <a:pt x="3051565" y="1495266"/>
                </a:lnTo>
                <a:lnTo>
                  <a:pt x="0" y="149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16323" y="341814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8C52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16275" y="1262932"/>
            <a:ext cx="11443812" cy="80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0"/>
              </a:lnSpc>
            </a:pPr>
            <a:r>
              <a:rPr lang="en-US" sz="466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AREAS THAT NEED IMMEDIATE 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90369" y="3003382"/>
            <a:ext cx="3563206" cy="454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1"/>
              </a:lnSpc>
            </a:pPr>
            <a:r>
              <a:rPr lang="en-US" sz="23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Workplace harassment</a:t>
            </a:r>
          </a:p>
          <a:p>
            <a:pPr algn="ctr">
              <a:lnSpc>
                <a:spcPts val="3291"/>
              </a:lnSpc>
            </a:pPr>
            <a:r>
              <a:rPr lang="en-US" sz="23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3291"/>
              </a:lnSpc>
            </a:pPr>
            <a:r>
              <a:rPr lang="en-US" sz="23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Rape/sexual harassment </a:t>
            </a:r>
          </a:p>
          <a:p>
            <a:pPr algn="ctr">
              <a:lnSpc>
                <a:spcPts val="3291"/>
              </a:lnSpc>
            </a:pPr>
          </a:p>
          <a:p>
            <a:pPr algn="ctr">
              <a:lnSpc>
                <a:spcPts val="3291"/>
              </a:lnSpc>
            </a:pPr>
            <a:r>
              <a:rPr lang="en-US" sz="23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Domestic Violence </a:t>
            </a:r>
          </a:p>
          <a:p>
            <a:pPr algn="ctr">
              <a:lnSpc>
                <a:spcPts val="3291"/>
              </a:lnSpc>
            </a:pPr>
          </a:p>
          <a:p>
            <a:pPr algn="ctr">
              <a:lnSpc>
                <a:spcPts val="3291"/>
              </a:lnSpc>
            </a:pPr>
            <a:r>
              <a:rPr lang="en-US" sz="23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Women Trafficking </a:t>
            </a:r>
          </a:p>
          <a:p>
            <a:pPr algn="ctr">
              <a:lnSpc>
                <a:spcPts val="3291"/>
              </a:lnSpc>
            </a:pPr>
          </a:p>
          <a:p>
            <a:pPr algn="ctr">
              <a:lnSpc>
                <a:spcPts val="3291"/>
              </a:lnSpc>
            </a:pPr>
            <a:r>
              <a:rPr lang="en-US" sz="23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Stalking </a:t>
            </a:r>
          </a:p>
          <a:p>
            <a:pPr algn="ctr">
              <a:lnSpc>
                <a:spcPts val="3291"/>
              </a:lnSpc>
            </a:pPr>
          </a:p>
          <a:p>
            <a:pPr algn="ctr">
              <a:lnSpc>
                <a:spcPts val="3291"/>
              </a:lnSpc>
            </a:pPr>
            <a:r>
              <a:rPr lang="en-US" sz="23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Lack of legal protection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07098" y="2993857"/>
            <a:ext cx="4165526" cy="409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Lack of awareness on: </a:t>
            </a:r>
          </a:p>
          <a:p>
            <a:pPr algn="ctr" marL="566658" indent="-283329" lvl="1">
              <a:lnSpc>
                <a:spcPts val="3674"/>
              </a:lnSpc>
              <a:buFont typeface="Arial"/>
              <a:buChar char="•"/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Feminism</a:t>
            </a:r>
          </a:p>
          <a:p>
            <a:pPr algn="ctr" marL="566658" indent="-283329" lvl="1">
              <a:lnSpc>
                <a:spcPts val="3674"/>
              </a:lnSpc>
              <a:buFont typeface="Arial"/>
              <a:buChar char="•"/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Sexual and reproductive health education</a:t>
            </a:r>
          </a:p>
          <a:p>
            <a:pPr algn="ctr" marL="566658" indent="-283329" lvl="1">
              <a:lnSpc>
                <a:spcPts val="3674"/>
              </a:lnSpc>
              <a:buFont typeface="Arial"/>
              <a:buChar char="•"/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Mental health </a:t>
            </a:r>
          </a:p>
          <a:p>
            <a:pPr algn="ctr" marL="566658" indent="-283329" lvl="1">
              <a:lnSpc>
                <a:spcPts val="3674"/>
              </a:lnSpc>
              <a:buFont typeface="Arial"/>
              <a:buChar char="•"/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Cultural norms </a:t>
            </a:r>
          </a:p>
          <a:p>
            <a:pPr algn="ctr" marL="566658" indent="-283329" lvl="1">
              <a:lnSpc>
                <a:spcPts val="3674"/>
              </a:lnSpc>
              <a:buFont typeface="Arial"/>
              <a:buChar char="•"/>
            </a:pPr>
            <a:r>
              <a:rPr lang="en-US" sz="26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Legal, financial, digital literacy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63495" y="8702685"/>
            <a:ext cx="3401176" cy="104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Access to Equal Opportunities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55462" y="8838242"/>
            <a:ext cx="3214320" cy="75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4"/>
              </a:lnSpc>
            </a:pPr>
            <a:r>
              <a:rPr lang="en-US" sz="4424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Education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41067" y="8838242"/>
            <a:ext cx="2150170" cy="75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4"/>
              </a:lnSpc>
            </a:pPr>
            <a:r>
              <a:rPr lang="en-US" sz="4424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Safety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618218" y="8510667"/>
            <a:ext cx="3051565" cy="1495267"/>
          </a:xfrm>
          <a:custGeom>
            <a:avLst/>
            <a:gdLst/>
            <a:ahLst/>
            <a:cxnLst/>
            <a:rect r="r" b="b" t="t" l="l"/>
            <a:pathLst>
              <a:path h="1495267" w="3051565">
                <a:moveTo>
                  <a:pt x="0" y="0"/>
                </a:moveTo>
                <a:lnTo>
                  <a:pt x="3051564" y="0"/>
                </a:lnTo>
                <a:lnTo>
                  <a:pt x="3051564" y="1495266"/>
                </a:lnTo>
                <a:lnTo>
                  <a:pt x="0" y="149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738301" y="8510667"/>
            <a:ext cx="3051565" cy="1495267"/>
          </a:xfrm>
          <a:custGeom>
            <a:avLst/>
            <a:gdLst/>
            <a:ahLst/>
            <a:cxnLst/>
            <a:rect r="r" b="b" t="t" l="l"/>
            <a:pathLst>
              <a:path h="1495267" w="3051565">
                <a:moveTo>
                  <a:pt x="0" y="0"/>
                </a:moveTo>
                <a:lnTo>
                  <a:pt x="3051564" y="0"/>
                </a:lnTo>
                <a:lnTo>
                  <a:pt x="3051564" y="1495266"/>
                </a:lnTo>
                <a:lnTo>
                  <a:pt x="0" y="149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875" y="3041482"/>
            <a:ext cx="12488249" cy="4995880"/>
          </a:xfrm>
          <a:custGeom>
            <a:avLst/>
            <a:gdLst/>
            <a:ahLst/>
            <a:cxnLst/>
            <a:rect r="r" b="b" t="t" l="l"/>
            <a:pathLst>
              <a:path h="4995880" w="12488249">
                <a:moveTo>
                  <a:pt x="0" y="0"/>
                </a:moveTo>
                <a:lnTo>
                  <a:pt x="12488250" y="0"/>
                </a:lnTo>
                <a:lnTo>
                  <a:pt x="12488250" y="4995881"/>
                </a:lnTo>
                <a:lnTo>
                  <a:pt x="0" y="499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79259" r="0" b="-70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1608" y="222230"/>
            <a:ext cx="3005055" cy="1612940"/>
          </a:xfrm>
          <a:custGeom>
            <a:avLst/>
            <a:gdLst/>
            <a:ahLst/>
            <a:cxnLst/>
            <a:rect r="r" b="b" t="t" l="l"/>
            <a:pathLst>
              <a:path h="1612940" w="3005055">
                <a:moveTo>
                  <a:pt x="0" y="0"/>
                </a:moveTo>
                <a:lnTo>
                  <a:pt x="3005055" y="0"/>
                </a:lnTo>
                <a:lnTo>
                  <a:pt x="3005055" y="1612940"/>
                </a:lnTo>
                <a:lnTo>
                  <a:pt x="0" y="161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37" t="-26969" r="-9650" b="-269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046" y="3041482"/>
            <a:ext cx="7813114" cy="4690425"/>
          </a:xfrm>
          <a:custGeom>
            <a:avLst/>
            <a:gdLst/>
            <a:ahLst/>
            <a:cxnLst/>
            <a:rect r="r" b="b" t="t" l="l"/>
            <a:pathLst>
              <a:path h="4690425" w="7813114">
                <a:moveTo>
                  <a:pt x="0" y="0"/>
                </a:moveTo>
                <a:lnTo>
                  <a:pt x="7813114" y="0"/>
                </a:lnTo>
                <a:lnTo>
                  <a:pt x="7813114" y="4690426"/>
                </a:lnTo>
                <a:lnTo>
                  <a:pt x="0" y="4690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09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323" y="341814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8C52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6425" y="1939378"/>
            <a:ext cx="16127849" cy="80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0"/>
              </a:lnSpc>
            </a:pPr>
            <a:r>
              <a:rPr lang="en-US" sz="466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SOLUTIONS TO IMPROVE THE SOCIAL AREAS OF FOCUS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1639" y="2697205"/>
            <a:ext cx="7602636" cy="700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</a:p>
          <a:p>
            <a:pPr algn="ctr">
              <a:lnSpc>
                <a:spcPts val="3124"/>
              </a:lnSpc>
            </a:pPr>
          </a:p>
          <a:p>
            <a:pPr algn="ctr" marL="481900" indent="-240950" lvl="1">
              <a:lnSpc>
                <a:spcPts val="3124"/>
              </a:lnSpc>
              <a:buFont typeface="Arial"/>
              <a:buChar char="•"/>
            </a:pPr>
            <a:r>
              <a:rPr lang="en-US" b="true" sz="223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32">
                <a:solidFill>
                  <a:srgbClr val="FF000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predictive</a:t>
            </a:r>
            <a:r>
              <a:rPr lang="en-US" b="true" sz="2232">
                <a:solidFill>
                  <a:srgbClr val="FF000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model that identifies safety risks for women in urban and rural areas. It includes:</a:t>
            </a:r>
          </a:p>
          <a:p>
            <a:pPr algn="ctr">
              <a:lnSpc>
                <a:spcPts val="3124"/>
              </a:lnSpc>
            </a:pPr>
          </a:p>
          <a:p>
            <a:pPr algn="ctr">
              <a:lnSpc>
                <a:spcPts val="3124"/>
              </a:lnSpc>
            </a:pPr>
            <a:r>
              <a:rPr lang="en-US" sz="22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Authentic data collection by law</a:t>
            </a:r>
          </a:p>
          <a:p>
            <a:pPr algn="ctr">
              <a:lnSpc>
                <a:spcPts val="3124"/>
              </a:lnSpc>
            </a:pPr>
          </a:p>
          <a:p>
            <a:pPr algn="ctr">
              <a:lnSpc>
                <a:spcPts val="3124"/>
              </a:lnSpc>
            </a:pPr>
            <a:r>
              <a:rPr lang="en-US" sz="22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Data processing </a:t>
            </a:r>
          </a:p>
          <a:p>
            <a:pPr algn="ctr">
              <a:lnSpc>
                <a:spcPts val="3124"/>
              </a:lnSpc>
            </a:pPr>
          </a:p>
          <a:p>
            <a:pPr algn="ctr">
              <a:lnSpc>
                <a:spcPts val="3124"/>
              </a:lnSpc>
            </a:pPr>
            <a:r>
              <a:rPr lang="en-US" sz="22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Increased CCTVs in society for the app to provide real time footage </a:t>
            </a:r>
          </a:p>
          <a:p>
            <a:pPr algn="ctr">
              <a:lnSpc>
                <a:spcPts val="3124"/>
              </a:lnSpc>
            </a:pPr>
          </a:p>
          <a:p>
            <a:pPr algn="ctr">
              <a:lnSpc>
                <a:spcPts val="3124"/>
              </a:lnSpc>
            </a:pPr>
            <a:r>
              <a:rPr lang="en-US" sz="22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Provision of Colour coded maps showing risk levels </a:t>
            </a:r>
          </a:p>
          <a:p>
            <a:pPr algn="ctr">
              <a:lnSpc>
                <a:spcPts val="3124"/>
              </a:lnSpc>
            </a:pPr>
          </a:p>
          <a:p>
            <a:pPr algn="ctr">
              <a:lnSpc>
                <a:spcPts val="3124"/>
              </a:lnSpc>
            </a:pPr>
            <a:r>
              <a:rPr lang="en-US" sz="22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Live alerts </a:t>
            </a:r>
          </a:p>
          <a:p>
            <a:pPr algn="ctr">
              <a:lnSpc>
                <a:spcPts val="3124"/>
              </a:lnSpc>
            </a:pPr>
          </a:p>
          <a:p>
            <a:pPr algn="ctr">
              <a:lnSpc>
                <a:spcPts val="3124"/>
              </a:lnSpc>
            </a:pPr>
            <a:r>
              <a:rPr lang="en-US" sz="223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Recommends safer routes </a:t>
            </a:r>
          </a:p>
          <a:p>
            <a:pPr algn="ctr">
              <a:lnSpc>
                <a:spcPts val="312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03024" y="8265963"/>
            <a:ext cx="730013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000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STRICT LAWS, QUICKER JUSTICE, STRONGER PUNISHMENT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875" y="3041482"/>
            <a:ext cx="12488249" cy="4995880"/>
          </a:xfrm>
          <a:custGeom>
            <a:avLst/>
            <a:gdLst/>
            <a:ahLst/>
            <a:cxnLst/>
            <a:rect r="r" b="b" t="t" l="l"/>
            <a:pathLst>
              <a:path h="4995880" w="12488249">
                <a:moveTo>
                  <a:pt x="0" y="0"/>
                </a:moveTo>
                <a:lnTo>
                  <a:pt x="12488250" y="0"/>
                </a:lnTo>
                <a:lnTo>
                  <a:pt x="12488250" y="4995881"/>
                </a:lnTo>
                <a:lnTo>
                  <a:pt x="0" y="499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79259" r="0" b="-70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1608" y="222230"/>
            <a:ext cx="3005055" cy="1612940"/>
          </a:xfrm>
          <a:custGeom>
            <a:avLst/>
            <a:gdLst/>
            <a:ahLst/>
            <a:cxnLst/>
            <a:rect r="r" b="b" t="t" l="l"/>
            <a:pathLst>
              <a:path h="1612940" w="3005055">
                <a:moveTo>
                  <a:pt x="0" y="0"/>
                </a:moveTo>
                <a:lnTo>
                  <a:pt x="3005055" y="0"/>
                </a:lnTo>
                <a:lnTo>
                  <a:pt x="3005055" y="1612940"/>
                </a:lnTo>
                <a:lnTo>
                  <a:pt x="0" y="161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37" t="-26969" r="-9650" b="-269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77572" y="3041482"/>
            <a:ext cx="9251913" cy="5993589"/>
          </a:xfrm>
          <a:custGeom>
            <a:avLst/>
            <a:gdLst/>
            <a:ahLst/>
            <a:cxnLst/>
            <a:rect r="r" b="b" t="t" l="l"/>
            <a:pathLst>
              <a:path h="5993589" w="9251913">
                <a:moveTo>
                  <a:pt x="0" y="0"/>
                </a:moveTo>
                <a:lnTo>
                  <a:pt x="9251913" y="0"/>
                </a:lnTo>
                <a:lnTo>
                  <a:pt x="9251913" y="5993590"/>
                </a:lnTo>
                <a:lnTo>
                  <a:pt x="0" y="5993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26" t="0" r="-437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323" y="341814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8C52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6425" y="1939378"/>
            <a:ext cx="16127849" cy="80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0"/>
              </a:lnSpc>
            </a:pPr>
            <a:r>
              <a:rPr lang="en-US" sz="466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SOLUTIONS TO IMPROVE THE SOCIAL AREAS OF FOCUS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323" y="3263347"/>
            <a:ext cx="7314406" cy="6223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1"/>
              </a:lnSpc>
            </a:pPr>
            <a:r>
              <a:rPr lang="en-US" sz="27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Compulsory Sex Education </a:t>
            </a:r>
          </a:p>
          <a:p>
            <a:pPr algn="ctr">
              <a:lnSpc>
                <a:spcPts val="3851"/>
              </a:lnSpc>
            </a:pPr>
          </a:p>
          <a:p>
            <a:pPr algn="ctr">
              <a:lnSpc>
                <a:spcPts val="3851"/>
              </a:lnSpc>
            </a:pPr>
            <a:r>
              <a:rPr lang="en-US" sz="27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Well Built Schools for Easy Access to Education </a:t>
            </a:r>
          </a:p>
          <a:p>
            <a:pPr algn="ctr">
              <a:lnSpc>
                <a:spcPts val="3851"/>
              </a:lnSpc>
            </a:pPr>
          </a:p>
          <a:p>
            <a:pPr algn="ctr">
              <a:lnSpc>
                <a:spcPts val="3851"/>
              </a:lnSpc>
            </a:pPr>
            <a:r>
              <a:rPr lang="en-US" sz="27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Well Educated and Well Qualified teachers </a:t>
            </a:r>
          </a:p>
          <a:p>
            <a:pPr algn="ctr">
              <a:lnSpc>
                <a:spcPts val="3851"/>
              </a:lnSpc>
            </a:pPr>
          </a:p>
          <a:p>
            <a:pPr algn="ctr">
              <a:lnSpc>
                <a:spcPts val="3851"/>
              </a:lnSpc>
            </a:pPr>
            <a:r>
              <a:rPr lang="en-US" sz="27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Legal, Financial, Digital Literacy</a:t>
            </a:r>
          </a:p>
          <a:p>
            <a:pPr algn="ctr">
              <a:lnSpc>
                <a:spcPts val="3851"/>
              </a:lnSpc>
            </a:pPr>
          </a:p>
          <a:p>
            <a:pPr algn="ctr">
              <a:lnSpc>
                <a:spcPts val="3851"/>
              </a:lnSpc>
            </a:pPr>
            <a:r>
              <a:rPr lang="en-US" sz="27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Students should be taught about Gender Equality, Feminism, Cultural Norms etc on a compulsory basis 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875" y="3041482"/>
            <a:ext cx="12488249" cy="4995880"/>
          </a:xfrm>
          <a:custGeom>
            <a:avLst/>
            <a:gdLst/>
            <a:ahLst/>
            <a:cxnLst/>
            <a:rect r="r" b="b" t="t" l="l"/>
            <a:pathLst>
              <a:path h="4995880" w="12488249">
                <a:moveTo>
                  <a:pt x="0" y="0"/>
                </a:moveTo>
                <a:lnTo>
                  <a:pt x="12488250" y="0"/>
                </a:lnTo>
                <a:lnTo>
                  <a:pt x="12488250" y="4995881"/>
                </a:lnTo>
                <a:lnTo>
                  <a:pt x="0" y="499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79259" r="0" b="-70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1608" y="222230"/>
            <a:ext cx="3005055" cy="1612940"/>
          </a:xfrm>
          <a:custGeom>
            <a:avLst/>
            <a:gdLst/>
            <a:ahLst/>
            <a:cxnLst/>
            <a:rect r="r" b="b" t="t" l="l"/>
            <a:pathLst>
              <a:path h="1612940" w="3005055">
                <a:moveTo>
                  <a:pt x="0" y="0"/>
                </a:moveTo>
                <a:lnTo>
                  <a:pt x="3005055" y="0"/>
                </a:lnTo>
                <a:lnTo>
                  <a:pt x="3005055" y="1612940"/>
                </a:lnTo>
                <a:lnTo>
                  <a:pt x="0" y="161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37" t="-26969" r="-9650" b="-269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6425" y="3041482"/>
            <a:ext cx="9665408" cy="6216818"/>
          </a:xfrm>
          <a:custGeom>
            <a:avLst/>
            <a:gdLst/>
            <a:ahLst/>
            <a:cxnLst/>
            <a:rect r="r" b="b" t="t" l="l"/>
            <a:pathLst>
              <a:path h="6216818" w="9665408">
                <a:moveTo>
                  <a:pt x="0" y="0"/>
                </a:moveTo>
                <a:lnTo>
                  <a:pt x="9665408" y="0"/>
                </a:lnTo>
                <a:lnTo>
                  <a:pt x="9665408" y="6216818"/>
                </a:lnTo>
                <a:lnTo>
                  <a:pt x="0" y="6216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283" r="0" b="-2218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323" y="341814"/>
            <a:ext cx="90735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8C52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Viksit Bharat Young Leaders Dialogue,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6425" y="1939378"/>
            <a:ext cx="16127849" cy="80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0"/>
              </a:lnSpc>
            </a:pPr>
            <a:r>
              <a:rPr lang="en-US" sz="4664" b="true">
                <a:solidFill>
                  <a:srgbClr val="0404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SOLUTIONS TO IMPROVE THE SOCIAL AREAS OF FOCUS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9762" y="3796582"/>
            <a:ext cx="6349538" cy="466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Mentorship by creating a helpline or an app that allows women and their families to approach experts </a:t>
            </a:r>
          </a:p>
          <a:p>
            <a:pPr algn="ctr">
              <a:lnSpc>
                <a:spcPts val="3080"/>
              </a:lnSpc>
            </a:pPr>
          </a:p>
          <a:p>
            <a:pPr algn="ctr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c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ollege student internships </a:t>
            </a:r>
          </a:p>
          <a:p>
            <a:pPr algn="ctr">
              <a:lnSpc>
                <a:spcPts val="3080"/>
              </a:lnSpc>
            </a:pPr>
          </a:p>
          <a:p>
            <a:pPr algn="ctr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Create women leadership circles {WLCs} by the department of women and child development in India</a:t>
            </a:r>
          </a:p>
          <a:p>
            <a:pPr algn="ctr">
              <a:lnSpc>
                <a:spcPts val="3080"/>
              </a:lnSpc>
            </a:pPr>
          </a:p>
          <a:p>
            <a:pPr algn="ctr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Adding to which there will be more women in stem and businesses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DAGbLFfFK6U</dc:identifier>
  <dcterms:modified xsi:type="dcterms:W3CDTF">2011-08-01T06:04:30Z</dcterms:modified>
  <cp:revision>1</cp:revision>
  <dc:title>Copy of Viksit Bharat Young Leaders Dialogue, 2025</dc:title>
</cp:coreProperties>
</file>